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3" r:id="rId6"/>
    <p:sldId id="258" r:id="rId7"/>
    <p:sldId id="262"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hyperlink" Target="http://sites.ieee.org/sb-us/" TargetMode="Externa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ourceforge.net/projects/opencvlibrary/files/stats/timeline?dates=2001-09-20+to+2018-02-2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img.eu/" TargetMode="External"/><Relationship Id="rId2" Type="http://schemas.openxmlformats.org/officeDocument/2006/relationships/hyperlink" Target="http://www.vlfeat.org/" TargetMode="External"/><Relationship Id="rId1" Type="http://schemas.openxmlformats.org/officeDocument/2006/relationships/slideLayout" Target="../slideLayouts/slideLayout2.xml"/><Relationship Id="rId5" Type="http://schemas.openxmlformats.org/officeDocument/2006/relationships/hyperlink" Target="http://accord-framework.net/" TargetMode="External"/><Relationship Id="rId4" Type="http://schemas.openxmlformats.org/officeDocument/2006/relationships/hyperlink" Target="http://simplecv.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Visión Artificial con Python y </a:t>
            </a:r>
            <a:r>
              <a:rPr lang="es-ES" dirty="0" err="1" smtClean="0"/>
              <a:t>OpenCV</a:t>
            </a:r>
            <a:r>
              <a:rPr lang="es-ES" dirty="0" smtClean="0"/>
              <a:t> </a:t>
            </a:r>
            <a:endParaRPr lang="es-ES" dirty="0"/>
          </a:p>
        </p:txBody>
      </p:sp>
      <p:sp>
        <p:nvSpPr>
          <p:cNvPr id="3" name="Subtítulo 2"/>
          <p:cNvSpPr>
            <a:spLocks noGrp="1"/>
          </p:cNvSpPr>
          <p:nvPr>
            <p:ph type="subTitle" idx="1"/>
          </p:nvPr>
        </p:nvSpPr>
        <p:spPr/>
        <p:txBody>
          <a:bodyPr/>
          <a:lstStyle/>
          <a:p>
            <a:r>
              <a:rPr lang="es-ES" dirty="0" smtClean="0"/>
              <a:t>Javier Advani Aguilar</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359" y="4023324"/>
            <a:ext cx="3644569" cy="275772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71" y="4023324"/>
            <a:ext cx="3395622" cy="2248816"/>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230" y="226053"/>
            <a:ext cx="2268133" cy="200316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643" y="32216"/>
            <a:ext cx="2042729" cy="2599837"/>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214" y="614822"/>
            <a:ext cx="3301796" cy="1174889"/>
          </a:xfrm>
          <a:prstGeom prst="rect">
            <a:avLst/>
          </a:prstGeom>
        </p:spPr>
      </p:pic>
    </p:spTree>
    <p:extLst>
      <p:ext uri="{BB962C8B-B14F-4D97-AF65-F5344CB8AC3E}">
        <p14:creationId xmlns:p14="http://schemas.microsoft.com/office/powerpoint/2010/main" val="98156143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t>
            </a:r>
            <a:r>
              <a:rPr lang="es-ES" dirty="0" err="1" smtClean="0"/>
              <a:t>Why</a:t>
            </a:r>
            <a:r>
              <a:rPr lang="es-ES" dirty="0" smtClean="0"/>
              <a:t> Python?</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0144" y="2160589"/>
            <a:ext cx="4169006" cy="2398804"/>
          </a:xfrm>
        </p:spPr>
      </p:pic>
      <p:sp>
        <p:nvSpPr>
          <p:cNvPr id="6" name="Marcador de contenido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400" i="1" dirty="0" smtClean="0">
                <a:solidFill>
                  <a:schemeClr val="tx1"/>
                </a:solidFill>
              </a:rPr>
              <a:t>Open </a:t>
            </a:r>
            <a:r>
              <a:rPr lang="es-ES" sz="2400" i="1" dirty="0" err="1" smtClean="0">
                <a:solidFill>
                  <a:schemeClr val="tx1"/>
                </a:solidFill>
              </a:rPr>
              <a:t>Source</a:t>
            </a:r>
            <a:endParaRPr lang="es-ES" sz="2400" i="1" dirty="0" smtClean="0">
              <a:solidFill>
                <a:schemeClr val="tx1"/>
              </a:solidFill>
            </a:endParaRPr>
          </a:p>
          <a:p>
            <a:r>
              <a:rPr lang="es-ES" sz="2400" i="1" dirty="0" err="1" smtClean="0">
                <a:solidFill>
                  <a:schemeClr val="tx1"/>
                </a:solidFill>
              </a:rPr>
              <a:t>Productivity</a:t>
            </a:r>
            <a:endParaRPr lang="es-ES" sz="2400" i="1" dirty="0" smtClean="0">
              <a:solidFill>
                <a:schemeClr val="tx1"/>
              </a:solidFill>
            </a:endParaRPr>
          </a:p>
          <a:p>
            <a:r>
              <a:rPr lang="es-ES" sz="2400" i="1" dirty="0" smtClean="0">
                <a:solidFill>
                  <a:schemeClr val="tx1"/>
                </a:solidFill>
              </a:rPr>
              <a:t>Performance</a:t>
            </a:r>
          </a:p>
          <a:p>
            <a:r>
              <a:rPr lang="es-ES" sz="2400" i="1" dirty="0" smtClean="0">
                <a:solidFill>
                  <a:schemeClr val="tx1"/>
                </a:solidFill>
              </a:rPr>
              <a:t>OOP </a:t>
            </a:r>
            <a:r>
              <a:rPr lang="es-ES" sz="2400" i="1" dirty="0" err="1" smtClean="0">
                <a:solidFill>
                  <a:schemeClr val="tx1"/>
                </a:solidFill>
              </a:rPr>
              <a:t>management</a:t>
            </a:r>
            <a:endParaRPr lang="es-ES" sz="2400" i="1" dirty="0" smtClean="0">
              <a:solidFill>
                <a:schemeClr val="tx1"/>
              </a:solidFill>
            </a:endParaRPr>
          </a:p>
          <a:p>
            <a:r>
              <a:rPr lang="es-ES" sz="2400" i="1" dirty="0" err="1" smtClean="0">
                <a:solidFill>
                  <a:schemeClr val="tx1"/>
                </a:solidFill>
              </a:rPr>
              <a:t>Sintax</a:t>
            </a:r>
            <a:r>
              <a:rPr lang="es-ES" sz="2400" i="1" dirty="0" smtClean="0">
                <a:solidFill>
                  <a:schemeClr val="tx1"/>
                </a:solidFill>
              </a:rPr>
              <a:t> </a:t>
            </a:r>
            <a:r>
              <a:rPr lang="es-ES" sz="2400" i="1" dirty="0" err="1" smtClean="0">
                <a:solidFill>
                  <a:schemeClr val="tx1"/>
                </a:solidFill>
              </a:rPr>
              <a:t>logics</a:t>
            </a:r>
            <a:endParaRPr lang="es-ES" sz="2400" i="1" dirty="0" smtClean="0">
              <a:solidFill>
                <a:schemeClr val="tx1"/>
              </a:solidFill>
            </a:endParaRPr>
          </a:p>
        </p:txBody>
      </p:sp>
    </p:spTree>
    <p:extLst>
      <p:ext uri="{BB962C8B-B14F-4D97-AF65-F5344CB8AC3E}">
        <p14:creationId xmlns:p14="http://schemas.microsoft.com/office/powerpoint/2010/main" val="800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Let’s</a:t>
            </a:r>
            <a:r>
              <a:rPr lang="es-ES" dirty="0" smtClean="0"/>
              <a:t> </a:t>
            </a:r>
            <a:r>
              <a:rPr lang="es-ES" dirty="0" err="1" smtClean="0"/>
              <a:t>get</a:t>
            </a:r>
            <a:r>
              <a:rPr lang="es-ES" dirty="0" smtClean="0"/>
              <a:t> </a:t>
            </a:r>
            <a:r>
              <a:rPr lang="es-ES" dirty="0" err="1" smtClean="0"/>
              <a:t>started</a:t>
            </a:r>
            <a:r>
              <a:rPr lang="es-ES" dirty="0" smtClean="0"/>
              <a:t>…</a:t>
            </a:r>
            <a:endParaRPr lang="es-E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557" y="1810545"/>
            <a:ext cx="3719540" cy="1723230"/>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25" y="1007268"/>
            <a:ext cx="2860999" cy="429149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650" y="4033837"/>
            <a:ext cx="2171700" cy="2105025"/>
          </a:xfrm>
          <a:prstGeom prst="rect">
            <a:avLst/>
          </a:prstGeom>
        </p:spPr>
      </p:pic>
    </p:spTree>
    <p:extLst>
      <p:ext uri="{BB962C8B-B14F-4D97-AF65-F5344CB8AC3E}">
        <p14:creationId xmlns:p14="http://schemas.microsoft.com/office/powerpoint/2010/main" val="194929570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What</a:t>
            </a:r>
            <a:r>
              <a:rPr lang="es-ES" dirty="0" smtClean="0"/>
              <a:t> are </a:t>
            </a:r>
            <a:r>
              <a:rPr lang="es-ES" dirty="0" err="1" smtClean="0"/>
              <a:t>we</a:t>
            </a:r>
            <a:r>
              <a:rPr lang="es-ES" dirty="0" smtClean="0"/>
              <a:t> </a:t>
            </a:r>
            <a:r>
              <a:rPr lang="es-ES" dirty="0" err="1" smtClean="0"/>
              <a:t>going</a:t>
            </a:r>
            <a:r>
              <a:rPr lang="es-ES" dirty="0" smtClean="0"/>
              <a:t> to do…</a:t>
            </a:r>
            <a:endParaRPr lang="es-ES" dirty="0"/>
          </a:p>
        </p:txBody>
      </p:sp>
      <p:sp>
        <p:nvSpPr>
          <p:cNvPr id="3" name="Marcador de contenido 2"/>
          <p:cNvSpPr>
            <a:spLocks noGrp="1"/>
          </p:cNvSpPr>
          <p:nvPr>
            <p:ph idx="1"/>
          </p:nvPr>
        </p:nvSpPr>
        <p:spPr/>
        <p:txBody>
          <a:bodyPr/>
          <a:lstStyle/>
          <a:p>
            <a:r>
              <a:rPr lang="es-ES" dirty="0" smtClean="0"/>
              <a:t>Basic </a:t>
            </a:r>
            <a:r>
              <a:rPr lang="es-ES" dirty="0" err="1" smtClean="0"/>
              <a:t>Image</a:t>
            </a:r>
            <a:r>
              <a:rPr lang="es-ES" dirty="0" smtClean="0"/>
              <a:t> </a:t>
            </a:r>
            <a:r>
              <a:rPr lang="es-ES" dirty="0" err="1" smtClean="0"/>
              <a:t>Manipulations</a:t>
            </a:r>
            <a:endParaRPr lang="es-ES" dirty="0" smtClean="0"/>
          </a:p>
          <a:p>
            <a:r>
              <a:rPr lang="es-ES" dirty="0" err="1" smtClean="0"/>
              <a:t>image</a:t>
            </a:r>
            <a:r>
              <a:rPr lang="es-ES" dirty="0" smtClean="0"/>
              <a:t> </a:t>
            </a:r>
            <a:r>
              <a:rPr lang="es-ES" dirty="0" err="1" smtClean="0"/>
              <a:t>restoration</a:t>
            </a:r>
            <a:endParaRPr lang="es-ES" dirty="0" smtClean="0"/>
          </a:p>
          <a:p>
            <a:r>
              <a:rPr lang="es-ES" dirty="0" smtClean="0"/>
              <a:t>HDR </a:t>
            </a:r>
          </a:p>
          <a:p>
            <a:r>
              <a:rPr lang="es-ES" dirty="0" smtClean="0"/>
              <a:t>Color </a:t>
            </a:r>
            <a:r>
              <a:rPr lang="es-ES" dirty="0" err="1" smtClean="0"/>
              <a:t>Detection</a:t>
            </a:r>
            <a:endParaRPr lang="es-ES" dirty="0" smtClean="0"/>
          </a:p>
          <a:p>
            <a:r>
              <a:rPr lang="es-ES" dirty="0" err="1" smtClean="0"/>
              <a:t>Advani’s</a:t>
            </a:r>
            <a:r>
              <a:rPr lang="es-ES" dirty="0" smtClean="0"/>
              <a:t> </a:t>
            </a:r>
            <a:r>
              <a:rPr lang="es-ES" dirty="0" err="1" smtClean="0"/>
              <a:t>mod</a:t>
            </a:r>
            <a:r>
              <a:rPr lang="es-ES" dirty="0" smtClean="0"/>
              <a:t>: </a:t>
            </a:r>
            <a:r>
              <a:rPr lang="es-ES" dirty="0" err="1" smtClean="0"/>
              <a:t>difference</a:t>
            </a:r>
            <a:r>
              <a:rPr lang="es-ES" dirty="0" smtClean="0"/>
              <a:t> detector</a:t>
            </a:r>
          </a:p>
          <a:p>
            <a:r>
              <a:rPr lang="es-ES" dirty="0" err="1" smtClean="0"/>
              <a:t>Face</a:t>
            </a:r>
            <a:r>
              <a:rPr lang="es-ES" dirty="0" smtClean="0"/>
              <a:t> </a:t>
            </a:r>
            <a:r>
              <a:rPr lang="es-ES" dirty="0" err="1" smtClean="0"/>
              <a:t>recognition</a:t>
            </a:r>
            <a:endParaRPr lang="es-ES" dirty="0" smtClean="0"/>
          </a:p>
          <a:p>
            <a:r>
              <a:rPr lang="es-ES" dirty="0" smtClean="0"/>
              <a:t>Video Tracking </a:t>
            </a:r>
            <a:r>
              <a:rPr lang="es-ES" dirty="0" err="1" smtClean="0"/>
              <a:t>with</a:t>
            </a:r>
            <a:r>
              <a:rPr lang="es-ES" dirty="0" smtClean="0"/>
              <a:t> </a:t>
            </a:r>
            <a:r>
              <a:rPr lang="es-ES" dirty="0" err="1" smtClean="0"/>
              <a:t>face</a:t>
            </a:r>
            <a:r>
              <a:rPr lang="es-ES" dirty="0" smtClean="0"/>
              <a:t> </a:t>
            </a:r>
            <a:r>
              <a:rPr lang="es-ES" dirty="0" err="1" smtClean="0"/>
              <a:t>recognition</a:t>
            </a:r>
            <a:r>
              <a:rPr lang="es-ES" dirty="0" smtClean="0"/>
              <a:t>: </a:t>
            </a:r>
            <a:r>
              <a:rPr lang="es-ES" dirty="0" err="1" smtClean="0"/>
              <a:t>Snapchat</a:t>
            </a:r>
            <a:r>
              <a:rPr lang="es-ES" dirty="0" smtClean="0"/>
              <a:t> </a:t>
            </a:r>
            <a:r>
              <a:rPr lang="es-ES" dirty="0" err="1" smtClean="0"/>
              <a:t>filters</a:t>
            </a:r>
            <a:endParaRPr lang="es-ES" dirty="0" smtClean="0"/>
          </a:p>
          <a:p>
            <a:r>
              <a:rPr lang="es-ES" dirty="0" smtClean="0"/>
              <a:t>Machine </a:t>
            </a:r>
            <a:r>
              <a:rPr lang="es-ES" dirty="0" err="1" smtClean="0"/>
              <a:t>Learning</a:t>
            </a:r>
            <a:r>
              <a:rPr lang="es-ES" dirty="0" smtClean="0"/>
              <a:t> </a:t>
            </a:r>
            <a:r>
              <a:rPr lang="es-ES" dirty="0" err="1" smtClean="0"/>
              <a:t>with</a:t>
            </a:r>
            <a:r>
              <a:rPr lang="es-ES" dirty="0" smtClean="0"/>
              <a:t> </a:t>
            </a:r>
            <a:r>
              <a:rPr lang="es-ES" dirty="0" err="1" smtClean="0"/>
              <a:t>OpenCV</a:t>
            </a:r>
            <a:r>
              <a:rPr lang="es-ES" dirty="0" smtClean="0"/>
              <a:t> (k-</a:t>
            </a:r>
            <a:r>
              <a:rPr lang="es-ES" dirty="0" err="1" smtClean="0"/>
              <a:t>means</a:t>
            </a:r>
            <a:r>
              <a:rPr lang="es-ES" dirty="0" smtClean="0"/>
              <a:t>)</a:t>
            </a:r>
            <a:endParaRPr lang="es-ES" dirty="0" smtClean="0"/>
          </a:p>
          <a:p>
            <a:endParaRPr lang="es-ES" dirty="0" smtClean="0"/>
          </a:p>
          <a:p>
            <a:endParaRPr lang="es-ES" dirty="0"/>
          </a:p>
        </p:txBody>
      </p:sp>
    </p:spTree>
    <p:extLst>
      <p:ext uri="{BB962C8B-B14F-4D97-AF65-F5344CB8AC3E}">
        <p14:creationId xmlns:p14="http://schemas.microsoft.com/office/powerpoint/2010/main" val="178076674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contenido 2"/>
          <p:cNvSpPr>
            <a:spLocks noGrp="1"/>
          </p:cNvSpPr>
          <p:nvPr>
            <p:ph idx="1"/>
          </p:nvPr>
        </p:nvSpPr>
        <p:spPr/>
        <p:txBody>
          <a:bodyPr>
            <a:normAutofit/>
          </a:bodyPr>
          <a:lstStyle/>
          <a:p>
            <a:pPr marL="0" indent="0" algn="ctr">
              <a:buNone/>
            </a:pPr>
            <a:r>
              <a:rPr lang="en-US" sz="2000" i="1" dirty="0"/>
              <a:t>IEEE and its members inspire a global community to innovate for a better tomorrow through highly cited publications, conferences, technology standards, and professional and educational activities. IEEE is the trusted “voice” for engineering, computing, and technology information around the globe.</a:t>
            </a:r>
            <a:endParaRPr lang="es-ES" sz="2000" i="1"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049" y="609600"/>
            <a:ext cx="3301796" cy="1174889"/>
          </a:xfrm>
          <a:prstGeom prst="rect">
            <a:avLst/>
          </a:prstGeom>
        </p:spPr>
      </p:pic>
    </p:spTree>
    <p:extLst>
      <p:ext uri="{BB962C8B-B14F-4D97-AF65-F5344CB8AC3E}">
        <p14:creationId xmlns:p14="http://schemas.microsoft.com/office/powerpoint/2010/main" val="427613434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4" name="Marcador de contenido 3"/>
          <p:cNvPicPr>
            <a:picLocks noGrp="1" noChangeAspect="1"/>
          </p:cNvPicPr>
          <p:nvPr>
            <p:ph idx="1"/>
          </p:nvPr>
        </p:nvPicPr>
        <p:blipFill>
          <a:blip r:embed="rId2"/>
          <a:stretch>
            <a:fillRect/>
          </a:stretch>
        </p:blipFill>
        <p:spPr>
          <a:xfrm>
            <a:off x="358686" y="2014662"/>
            <a:ext cx="8596312" cy="379372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9" y="609600"/>
            <a:ext cx="3301796" cy="1174889"/>
          </a:xfrm>
          <a:prstGeom prst="rect">
            <a:avLst/>
          </a:prstGeom>
        </p:spPr>
      </p:pic>
    </p:spTree>
    <p:extLst>
      <p:ext uri="{BB962C8B-B14F-4D97-AF65-F5344CB8AC3E}">
        <p14:creationId xmlns:p14="http://schemas.microsoft.com/office/powerpoint/2010/main" val="104207879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dirty="0"/>
          </a:p>
        </p:txBody>
      </p:sp>
      <p:sp>
        <p:nvSpPr>
          <p:cNvPr id="3" name="Marcador de contenido 2"/>
          <p:cNvSpPr>
            <a:spLocks noGrp="1"/>
          </p:cNvSpPr>
          <p:nvPr>
            <p:ph idx="1"/>
          </p:nvPr>
        </p:nvSpPr>
        <p:spPr/>
        <p:txBody>
          <a:bodyPr/>
          <a:lstStyle/>
          <a:p>
            <a:pPr marL="0" indent="0">
              <a:buNone/>
            </a:pPr>
            <a:r>
              <a:rPr lang="es-ES" dirty="0" smtClean="0">
                <a:hlinkClick r:id="rId2"/>
              </a:rPr>
              <a:t>http://sites.ieee.org/sb-us/</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616" y="4805048"/>
            <a:ext cx="2498539" cy="742809"/>
          </a:xfrm>
          <a:prstGeom prst="rect">
            <a:avLst/>
          </a:prstGeom>
        </p:spPr>
      </p:pic>
      <p:pic>
        <p:nvPicPr>
          <p:cNvPr id="5" name="Imagen 4"/>
          <p:cNvPicPr>
            <a:picLocks noChangeAspect="1"/>
          </p:cNvPicPr>
          <p:nvPr/>
        </p:nvPicPr>
        <p:blipFill>
          <a:blip r:embed="rId4"/>
          <a:stretch>
            <a:fillRect/>
          </a:stretch>
        </p:blipFill>
        <p:spPr>
          <a:xfrm>
            <a:off x="980789" y="2690831"/>
            <a:ext cx="4978865" cy="1361741"/>
          </a:xfrm>
          <a:prstGeom prst="rect">
            <a:avLst/>
          </a:prstGeom>
        </p:spPr>
      </p:pic>
      <p:pic>
        <p:nvPicPr>
          <p:cNvPr id="6" name="Imagen 5"/>
          <p:cNvPicPr>
            <a:picLocks noChangeAspect="1"/>
          </p:cNvPicPr>
          <p:nvPr/>
        </p:nvPicPr>
        <p:blipFill>
          <a:blip r:embed="rId5"/>
          <a:stretch>
            <a:fillRect/>
          </a:stretch>
        </p:blipFill>
        <p:spPr>
          <a:xfrm>
            <a:off x="450601" y="4426755"/>
            <a:ext cx="3038166" cy="1443217"/>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870" y="2690831"/>
            <a:ext cx="3125865" cy="1758299"/>
          </a:xfrm>
          <a:prstGeom prst="rect">
            <a:avLst/>
          </a:prstGeom>
        </p:spPr>
      </p:pic>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5500" y="4658297"/>
            <a:ext cx="2458784" cy="1383065"/>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9593" y="625635"/>
            <a:ext cx="3301796" cy="1174889"/>
          </a:xfrm>
          <a:prstGeom prst="rect">
            <a:avLst/>
          </a:prstGeom>
        </p:spPr>
      </p:pic>
    </p:spTree>
    <p:extLst>
      <p:ext uri="{BB962C8B-B14F-4D97-AF65-F5344CB8AC3E}">
        <p14:creationId xmlns:p14="http://schemas.microsoft.com/office/powerpoint/2010/main" val="215672657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About</a:t>
            </a:r>
            <a:r>
              <a:rPr lang="es-ES" dirty="0" smtClean="0"/>
              <a:t> me</a:t>
            </a:r>
            <a:endParaRPr lang="es-ES" dirty="0"/>
          </a:p>
        </p:txBody>
      </p:sp>
      <p:pic>
        <p:nvPicPr>
          <p:cNvPr id="8" name="Marcador de contenid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325" y="5703224"/>
            <a:ext cx="2570964" cy="889206"/>
          </a:xfrm>
        </p:spPr>
      </p:pic>
      <p:pic>
        <p:nvPicPr>
          <p:cNvPr id="4" name="Imagen 3"/>
          <p:cNvPicPr>
            <a:picLocks noChangeAspect="1"/>
          </p:cNvPicPr>
          <p:nvPr/>
        </p:nvPicPr>
        <p:blipFill>
          <a:blip r:embed="rId3"/>
          <a:stretch>
            <a:fillRect/>
          </a:stretch>
        </p:blipFill>
        <p:spPr>
          <a:xfrm>
            <a:off x="679893" y="1709737"/>
            <a:ext cx="4295775" cy="3914775"/>
          </a:xfrm>
          <a:prstGeom prst="rect">
            <a:avLst/>
          </a:prstGeom>
        </p:spPr>
      </p:pic>
      <p:pic>
        <p:nvPicPr>
          <p:cNvPr id="5" name="Imagen 4"/>
          <p:cNvPicPr>
            <a:picLocks noChangeAspect="1"/>
          </p:cNvPicPr>
          <p:nvPr/>
        </p:nvPicPr>
        <p:blipFill>
          <a:blip r:embed="rId4"/>
          <a:stretch>
            <a:fillRect/>
          </a:stretch>
        </p:blipFill>
        <p:spPr>
          <a:xfrm>
            <a:off x="5021026" y="376238"/>
            <a:ext cx="4364717" cy="3376613"/>
          </a:xfrm>
          <a:prstGeom prst="rect">
            <a:avLst/>
          </a:prstGeom>
        </p:spPr>
      </p:pic>
      <p:pic>
        <p:nvPicPr>
          <p:cNvPr id="6" name="Imagen 5"/>
          <p:cNvPicPr>
            <a:picLocks noChangeAspect="1"/>
          </p:cNvPicPr>
          <p:nvPr/>
        </p:nvPicPr>
        <p:blipFill>
          <a:blip r:embed="rId5"/>
          <a:stretch>
            <a:fillRect/>
          </a:stretch>
        </p:blipFill>
        <p:spPr>
          <a:xfrm>
            <a:off x="4410431" y="3927345"/>
            <a:ext cx="3263406" cy="2597153"/>
          </a:xfrm>
          <a:prstGeom prst="rect">
            <a:avLst/>
          </a:prstGeom>
        </p:spPr>
      </p:pic>
      <p:pic>
        <p:nvPicPr>
          <p:cNvPr id="7" name="Imagen 6"/>
          <p:cNvPicPr>
            <a:picLocks noChangeAspect="1"/>
          </p:cNvPicPr>
          <p:nvPr/>
        </p:nvPicPr>
        <p:blipFill>
          <a:blip r:embed="rId6"/>
          <a:stretch>
            <a:fillRect/>
          </a:stretch>
        </p:blipFill>
        <p:spPr>
          <a:xfrm>
            <a:off x="7918910" y="3088612"/>
            <a:ext cx="3514725" cy="2990850"/>
          </a:xfrm>
          <a:prstGeom prst="rect">
            <a:avLst/>
          </a:prstGeom>
        </p:spPr>
      </p:pic>
    </p:spTree>
    <p:extLst>
      <p:ext uri="{BB962C8B-B14F-4D97-AF65-F5344CB8AC3E}">
        <p14:creationId xmlns:p14="http://schemas.microsoft.com/office/powerpoint/2010/main" val="2523189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t>
            </a:r>
            <a:r>
              <a:rPr lang="es-ES" dirty="0" err="1" smtClean="0"/>
              <a:t>Why</a:t>
            </a:r>
            <a:r>
              <a:rPr lang="es-ES" dirty="0" smtClean="0"/>
              <a:t> </a:t>
            </a:r>
            <a:r>
              <a:rPr lang="es-ES" dirty="0" err="1" smtClean="0"/>
              <a:t>Computer</a:t>
            </a:r>
            <a:r>
              <a:rPr lang="es-ES" dirty="0" smtClean="0"/>
              <a:t> Vision?</a:t>
            </a:r>
            <a:endParaRPr lang="es-ES" dirty="0"/>
          </a:p>
        </p:txBody>
      </p:sp>
      <p:sp>
        <p:nvSpPr>
          <p:cNvPr id="3" name="Marcador de contenido 2"/>
          <p:cNvSpPr>
            <a:spLocks noGrp="1"/>
          </p:cNvSpPr>
          <p:nvPr>
            <p:ph idx="1"/>
          </p:nvPr>
        </p:nvSpPr>
        <p:spPr/>
        <p:txBody>
          <a:bodyPr>
            <a:normAutofit/>
          </a:bodyPr>
          <a:lstStyle/>
          <a:p>
            <a:pPr marL="0" indent="0">
              <a:buNone/>
            </a:pPr>
            <a:r>
              <a:rPr lang="en-US" sz="2400" i="1" dirty="0">
                <a:solidFill>
                  <a:schemeClr val="tx1"/>
                </a:solidFill>
              </a:rPr>
              <a:t>Computer vision is an </a:t>
            </a:r>
            <a:r>
              <a:rPr lang="en-US" sz="2400" i="1" dirty="0" smtClean="0">
                <a:solidFill>
                  <a:schemeClr val="tx1"/>
                </a:solidFill>
              </a:rPr>
              <a:t>interdisciplinary field that </a:t>
            </a:r>
            <a:r>
              <a:rPr lang="en-US" sz="2400" i="1" dirty="0">
                <a:solidFill>
                  <a:schemeClr val="tx1"/>
                </a:solidFill>
              </a:rPr>
              <a:t>deals with how computers can be made for gaining high-level understanding from </a:t>
            </a:r>
            <a:r>
              <a:rPr lang="en-US" sz="2400" i="1" dirty="0" smtClean="0">
                <a:solidFill>
                  <a:schemeClr val="tx1"/>
                </a:solidFill>
              </a:rPr>
              <a:t>digital images or videos. </a:t>
            </a:r>
            <a:r>
              <a:rPr lang="en-US" sz="2400" i="1" dirty="0">
                <a:solidFill>
                  <a:schemeClr val="tx1"/>
                </a:solidFill>
              </a:rPr>
              <a:t>From the perspective </a:t>
            </a:r>
            <a:r>
              <a:rPr lang="en-US" sz="2400" i="1" dirty="0" smtClean="0">
                <a:solidFill>
                  <a:schemeClr val="tx1"/>
                </a:solidFill>
              </a:rPr>
              <a:t>of engineering, </a:t>
            </a:r>
            <a:r>
              <a:rPr lang="en-US" sz="2400" i="1" dirty="0">
                <a:solidFill>
                  <a:schemeClr val="tx1"/>
                </a:solidFill>
              </a:rPr>
              <a:t>it seeks to automate tasks that the </a:t>
            </a:r>
            <a:r>
              <a:rPr lang="en-US" sz="2400" i="1" dirty="0" smtClean="0">
                <a:solidFill>
                  <a:schemeClr val="tx1"/>
                </a:solidFill>
              </a:rPr>
              <a:t>human visual system</a:t>
            </a:r>
            <a:r>
              <a:rPr lang="en-US" sz="2400" i="1" dirty="0">
                <a:solidFill>
                  <a:schemeClr val="tx1"/>
                </a:solidFill>
              </a:rPr>
              <a:t> can </a:t>
            </a:r>
            <a:r>
              <a:rPr lang="en-US" sz="2400" i="1" dirty="0" smtClean="0">
                <a:solidFill>
                  <a:schemeClr val="tx1"/>
                </a:solidFill>
              </a:rPr>
              <a:t>do.</a:t>
            </a:r>
            <a:endParaRPr lang="es-ES" sz="2400" i="1" dirty="0">
              <a:solidFill>
                <a:schemeClr val="tx1"/>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207" y="4229369"/>
            <a:ext cx="3810000" cy="2143125"/>
          </a:xfrm>
          <a:prstGeom prst="rect">
            <a:avLst/>
          </a:prstGeom>
        </p:spPr>
      </p:pic>
    </p:spTree>
    <p:extLst>
      <p:ext uri="{BB962C8B-B14F-4D97-AF65-F5344CB8AC3E}">
        <p14:creationId xmlns:p14="http://schemas.microsoft.com/office/powerpoint/2010/main" val="4056651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Some</a:t>
            </a:r>
            <a:r>
              <a:rPr lang="es-ES" dirty="0" smtClean="0"/>
              <a:t> </a:t>
            </a:r>
            <a:r>
              <a:rPr lang="es-ES" dirty="0" err="1" smtClean="0"/>
              <a:t>applications</a:t>
            </a:r>
            <a:r>
              <a:rPr lang="es-ES" dirty="0" smtClean="0"/>
              <a:t>…</a:t>
            </a:r>
            <a:endParaRPr lang="es-ES" dirty="0"/>
          </a:p>
        </p:txBody>
      </p:sp>
      <p:sp>
        <p:nvSpPr>
          <p:cNvPr id="3" name="Marcador de contenido 2"/>
          <p:cNvSpPr>
            <a:spLocks noGrp="1"/>
          </p:cNvSpPr>
          <p:nvPr>
            <p:ph idx="1"/>
          </p:nvPr>
        </p:nvSpPr>
        <p:spPr/>
        <p:txBody>
          <a:bodyPr/>
          <a:lstStyle/>
          <a:p>
            <a:r>
              <a:rPr lang="en-US" dirty="0"/>
              <a:t>Face detection in cameras</a:t>
            </a:r>
          </a:p>
          <a:p>
            <a:r>
              <a:rPr lang="en-US" dirty="0"/>
              <a:t>Pedestrians, cars, road detection in smart (self-driving) cars</a:t>
            </a:r>
          </a:p>
          <a:p>
            <a:r>
              <a:rPr lang="en-US" dirty="0"/>
              <a:t>Terrain detection in drones and airplanes</a:t>
            </a:r>
          </a:p>
          <a:p>
            <a:r>
              <a:rPr lang="en-US" dirty="0"/>
              <a:t>Vehicle license plate scanners at security checkpoints</a:t>
            </a:r>
          </a:p>
          <a:p>
            <a:r>
              <a:rPr lang="en-US" dirty="0"/>
              <a:t>Object 3D scanning to digitize object’s physical appearance</a:t>
            </a:r>
          </a:p>
          <a:p>
            <a:r>
              <a:rPr lang="en-US" dirty="0"/>
              <a:t>Augmented reality (AR), mixed reality (MR) or hybrid reality (HR)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528" y="4570143"/>
            <a:ext cx="1431904" cy="100102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520" y="4573227"/>
            <a:ext cx="3056465" cy="202759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668" y="5676900"/>
            <a:ext cx="2504865" cy="923926"/>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9147" y="4570143"/>
            <a:ext cx="1757140" cy="873484"/>
          </a:xfrm>
          <a:prstGeom prst="rect">
            <a:avLst/>
          </a:prstGeom>
        </p:spPr>
      </p:pic>
    </p:spTree>
    <p:extLst>
      <p:ext uri="{BB962C8B-B14F-4D97-AF65-F5344CB8AC3E}">
        <p14:creationId xmlns:p14="http://schemas.microsoft.com/office/powerpoint/2010/main" val="32779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OpenCV</a:t>
            </a:r>
            <a:endParaRPr lang="es-ES" dirty="0"/>
          </a:p>
        </p:txBody>
      </p:sp>
      <p:sp>
        <p:nvSpPr>
          <p:cNvPr id="3" name="Marcador de contenido 2"/>
          <p:cNvSpPr>
            <a:spLocks noGrp="1"/>
          </p:cNvSpPr>
          <p:nvPr>
            <p:ph idx="1"/>
          </p:nvPr>
        </p:nvSpPr>
        <p:spPr/>
        <p:txBody>
          <a:bodyPr>
            <a:normAutofit fontScale="92500" lnSpcReduction="20000"/>
          </a:bodyPr>
          <a:lstStyle/>
          <a:p>
            <a:r>
              <a:rPr lang="en-US" dirty="0" err="1"/>
              <a:t>OpenCV</a:t>
            </a:r>
            <a:r>
              <a:rPr lang="en-US" dirty="0"/>
              <a:t> (Open Source Computer Vision Library) is an open source computer vision and machine learning software library. </a:t>
            </a:r>
            <a:r>
              <a:rPr lang="en-US" dirty="0" err="1"/>
              <a:t>OpenCV</a:t>
            </a:r>
            <a:r>
              <a:rPr lang="en-US" dirty="0"/>
              <a:t> was built to provide a common infrastructure for computer vision applications and to accelerate the use of machine perception in the commercial products. Being a BSD-licensed product, </a:t>
            </a:r>
            <a:r>
              <a:rPr lang="en-US" dirty="0" err="1"/>
              <a:t>OpenCV</a:t>
            </a:r>
            <a:r>
              <a:rPr lang="en-US" dirty="0"/>
              <a:t> makes it easy for businesses to utilize and modify the code.</a:t>
            </a:r>
          </a:p>
          <a:p>
            <a:r>
              <a:rPr lang="en-US" dirty="0"/>
              <a:t>The library has more than 2500 optimized algorithms, which includes a comprehensive set of both classic and state-of-the-art computer vision and machine learning algorithms. These algorithms can be used to detect and recognize faces, identify objects, classify human actions in videos, track camera movements, track moving objects, extract 3D models of objects, produce 3D point clouds from stereo cameras, stitch images together to produce a high resolution image of an entire scene, find similar images from an image database, remove red eyes from images taken using flash, follow eye movements, recognize scenery and establish markers to overlay it with augmented reality, etc. </a:t>
            </a:r>
            <a:r>
              <a:rPr lang="en-US" dirty="0" err="1"/>
              <a:t>OpenCV</a:t>
            </a:r>
            <a:r>
              <a:rPr lang="en-US" dirty="0"/>
              <a:t> has more than 47 thousand people of user community and estimated number of downloads exceeding </a:t>
            </a:r>
            <a:r>
              <a:rPr lang="en-US" dirty="0">
                <a:hlinkClick r:id="rId2"/>
              </a:rPr>
              <a:t>14 million</a:t>
            </a:r>
            <a:r>
              <a:rPr lang="en-US" dirty="0"/>
              <a:t>. The library is used extensively in companies, research groups and by governmental bodies.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228" y="479489"/>
            <a:ext cx="1642830" cy="1450911"/>
          </a:xfrm>
          <a:prstGeom prst="rect">
            <a:avLst/>
          </a:prstGeom>
        </p:spPr>
      </p:pic>
    </p:spTree>
    <p:extLst>
      <p:ext uri="{BB962C8B-B14F-4D97-AF65-F5344CB8AC3E}">
        <p14:creationId xmlns:p14="http://schemas.microsoft.com/office/powerpoint/2010/main" val="961977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Other</a:t>
            </a:r>
            <a:r>
              <a:rPr lang="es-ES" dirty="0" smtClean="0"/>
              <a:t> CV </a:t>
            </a:r>
            <a:r>
              <a:rPr lang="es-ES" dirty="0" err="1" smtClean="0"/>
              <a:t>Solutions</a:t>
            </a:r>
            <a:endParaRPr lang="es-ES" dirty="0"/>
          </a:p>
        </p:txBody>
      </p:sp>
      <p:sp>
        <p:nvSpPr>
          <p:cNvPr id="3" name="Marcador de contenido 2"/>
          <p:cNvSpPr>
            <a:spLocks noGrp="1"/>
          </p:cNvSpPr>
          <p:nvPr>
            <p:ph idx="1"/>
          </p:nvPr>
        </p:nvSpPr>
        <p:spPr/>
        <p:txBody>
          <a:bodyPr/>
          <a:lstStyle/>
          <a:p>
            <a:r>
              <a:rPr lang="es-ES" dirty="0" err="1" smtClean="0"/>
              <a:t>VLFeat</a:t>
            </a:r>
            <a:r>
              <a:rPr lang="es-ES" dirty="0"/>
              <a:t>: </a:t>
            </a:r>
            <a:r>
              <a:rPr lang="es-ES" dirty="0">
                <a:hlinkClick r:id="rId2"/>
              </a:rPr>
              <a:t>http://www.vlfeat.org</a:t>
            </a:r>
            <a:r>
              <a:rPr lang="es-ES" dirty="0" smtClean="0">
                <a:hlinkClick r:id="rId2"/>
              </a:rPr>
              <a:t>/</a:t>
            </a:r>
            <a:endParaRPr lang="es-ES" dirty="0" smtClean="0"/>
          </a:p>
          <a:p>
            <a:r>
              <a:rPr lang="es-ES" dirty="0" err="1" smtClean="0"/>
              <a:t>Scikit-image</a:t>
            </a:r>
            <a:r>
              <a:rPr lang="es-ES" dirty="0" smtClean="0"/>
              <a:t> (Python)</a:t>
            </a:r>
          </a:p>
          <a:p>
            <a:r>
              <a:rPr lang="es-ES" dirty="0" smtClean="0"/>
              <a:t>C++ </a:t>
            </a:r>
            <a:r>
              <a:rPr lang="es-ES" dirty="0" err="1" smtClean="0"/>
              <a:t>toolkit</a:t>
            </a:r>
            <a:r>
              <a:rPr lang="es-ES" dirty="0" smtClean="0"/>
              <a:t> </a:t>
            </a:r>
            <a:r>
              <a:rPr lang="es-ES" dirty="0" err="1" smtClean="0"/>
              <a:t>for</a:t>
            </a:r>
            <a:r>
              <a:rPr lang="es-ES" dirty="0" smtClean="0"/>
              <a:t> </a:t>
            </a:r>
            <a:r>
              <a:rPr lang="es-ES" dirty="0" err="1" smtClean="0"/>
              <a:t>Image</a:t>
            </a:r>
            <a:r>
              <a:rPr lang="es-ES" dirty="0" smtClean="0"/>
              <a:t> </a:t>
            </a:r>
            <a:r>
              <a:rPr lang="es-ES" dirty="0" err="1" smtClean="0"/>
              <a:t>processing</a:t>
            </a:r>
            <a:r>
              <a:rPr lang="es-ES" dirty="0" smtClean="0"/>
              <a:t>: </a:t>
            </a:r>
            <a:r>
              <a:rPr lang="es-ES" dirty="0" smtClean="0">
                <a:hlinkClick r:id="rId3"/>
              </a:rPr>
              <a:t>http</a:t>
            </a:r>
            <a:r>
              <a:rPr lang="es-ES" dirty="0">
                <a:hlinkClick r:id="rId3"/>
              </a:rPr>
              <a:t>://cimg.eu</a:t>
            </a:r>
            <a:r>
              <a:rPr lang="es-ES" dirty="0" smtClean="0">
                <a:hlinkClick r:id="rId3"/>
              </a:rPr>
              <a:t>/</a:t>
            </a:r>
            <a:endParaRPr lang="es-ES" dirty="0" smtClean="0"/>
          </a:p>
          <a:p>
            <a:r>
              <a:rPr lang="es-ES" dirty="0" err="1" smtClean="0"/>
              <a:t>SimpleCV</a:t>
            </a:r>
            <a:r>
              <a:rPr lang="es-ES" dirty="0" smtClean="0"/>
              <a:t> (</a:t>
            </a:r>
            <a:r>
              <a:rPr lang="es-ES" dirty="0"/>
              <a:t>Python): </a:t>
            </a:r>
            <a:r>
              <a:rPr lang="es-ES" dirty="0">
                <a:hlinkClick r:id="rId4"/>
              </a:rPr>
              <a:t>http://simplecv.org</a:t>
            </a:r>
            <a:r>
              <a:rPr lang="es-ES" dirty="0" smtClean="0">
                <a:hlinkClick r:id="rId4"/>
              </a:rPr>
              <a:t>/</a:t>
            </a:r>
            <a:endParaRPr lang="es-ES" dirty="0" smtClean="0"/>
          </a:p>
          <a:p>
            <a:r>
              <a:rPr lang="es-ES" dirty="0"/>
              <a:t>Accord.NET : </a:t>
            </a:r>
            <a:r>
              <a:rPr lang="es-ES" dirty="0">
                <a:hlinkClick r:id="rId5"/>
              </a:rPr>
              <a:t>http://accord-framework.net</a:t>
            </a:r>
            <a:r>
              <a:rPr lang="es-ES" dirty="0" smtClean="0">
                <a:hlinkClick r:id="rId5"/>
              </a:rPr>
              <a:t>/</a:t>
            </a:r>
            <a:endParaRPr lang="es-ES" dirty="0" smtClean="0"/>
          </a:p>
          <a:p>
            <a:endParaRPr lang="es-ES" dirty="0"/>
          </a:p>
        </p:txBody>
      </p:sp>
    </p:spTree>
    <p:extLst>
      <p:ext uri="{BB962C8B-B14F-4D97-AF65-F5344CB8AC3E}">
        <p14:creationId xmlns:p14="http://schemas.microsoft.com/office/powerpoint/2010/main" val="392301099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464</TotalTime>
  <Words>415</Words>
  <Application>Microsoft Office PowerPoint</Application>
  <PresentationFormat>Panorámica</PresentationFormat>
  <Paragraphs>39</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Trebuchet MS</vt:lpstr>
      <vt:lpstr>Wingdings 3</vt:lpstr>
      <vt:lpstr>Faceta</vt:lpstr>
      <vt:lpstr>Visión Artificial con Python y OpenCV </vt:lpstr>
      <vt:lpstr>Presentación de PowerPoint</vt:lpstr>
      <vt:lpstr>Presentación de PowerPoint</vt:lpstr>
      <vt:lpstr>Presentación de PowerPoint</vt:lpstr>
      <vt:lpstr>About me</vt:lpstr>
      <vt:lpstr>¿Why Computer Vision?</vt:lpstr>
      <vt:lpstr>Some applications…</vt:lpstr>
      <vt:lpstr>OpenCV</vt:lpstr>
      <vt:lpstr>Other CV Solutions</vt:lpstr>
      <vt:lpstr>¿Why Python?</vt:lpstr>
      <vt:lpstr>Let’s get started…</vt:lpstr>
      <vt:lpstr>What are we going to do…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Visión Artificial con Python y OpenCV</dc:title>
  <dc:creator>Javier Advani Aguilar</dc:creator>
  <cp:lastModifiedBy>Javier Advani Aguilar</cp:lastModifiedBy>
  <cp:revision>16</cp:revision>
  <dcterms:created xsi:type="dcterms:W3CDTF">2018-03-19T18:52:20Z</dcterms:created>
  <dcterms:modified xsi:type="dcterms:W3CDTF">2018-04-01T01:24:24Z</dcterms:modified>
</cp:coreProperties>
</file>